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105"/>
            <a:ext cx="826150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1948458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3464" y="21981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30630" y="238529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31053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43464" y="3665339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high-frequency buyers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948458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66636" y="21981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3802" y="238529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6636" y="31053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5466636" y="3665339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move them into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948458"/>
            <a:ext cx="4196358" cy="2850952"/>
          </a:xfrm>
          <a:prstGeom prst="roundRect">
            <a:avLst>
              <a:gd name="adj" fmla="val 3342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9808" y="21981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6974" y="238529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9808" y="310538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Discounts</a:t>
            </a:r>
            <a:endParaRPr lang="en-US" sz="2550" dirty="0"/>
          </a:p>
        </p:txBody>
      </p:sp>
      <p:sp>
        <p:nvSpPr>
          <p:cNvPr id="17" name="Text 12"/>
          <p:cNvSpPr/>
          <p:nvPr/>
        </p:nvSpPr>
        <p:spPr>
          <a:xfrm>
            <a:off x="9889808" y="3665339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for sustainable growth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026223"/>
            <a:ext cx="6407944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43464" y="52758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0630" y="5463064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43464" y="61831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22" name="Text 16"/>
          <p:cNvSpPr/>
          <p:nvPr/>
        </p:nvSpPr>
        <p:spPr>
          <a:xfrm>
            <a:off x="1043464" y="6743105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age groups and express-shipping users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5026223"/>
            <a:ext cx="6407944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78222" y="527589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5388" y="5463064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78222" y="618315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550" dirty="0"/>
          </a:p>
        </p:txBody>
      </p:sp>
      <p:sp>
        <p:nvSpPr>
          <p:cNvPr id="27" name="Text 20"/>
          <p:cNvSpPr/>
          <p:nvPr/>
        </p:nvSpPr>
        <p:spPr>
          <a:xfrm>
            <a:off x="7678222" y="6743105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and best-selling products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7514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242774" y="378321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Purchases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93790" y="4343162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7514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684877" y="378321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Points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5235893" y="4343162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per customer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7514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26980" y="378321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Values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9677995" y="4343162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review ratings only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19926"/>
            <a:ext cx="364045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Demographics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793790" y="577060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14469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11992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Shopping Behavior</a:t>
            </a:r>
            <a:endParaRPr lang="en-US" sz="2550" dirty="0"/>
          </a:p>
        </p:txBody>
      </p:sp>
      <p:sp>
        <p:nvSpPr>
          <p:cNvPr id="16" name="Text 14"/>
          <p:cNvSpPr/>
          <p:nvPr/>
        </p:nvSpPr>
        <p:spPr>
          <a:xfrm>
            <a:off x="7599521" y="577060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patterns &amp; frequency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14469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518791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ratings &amp;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427" y="591979"/>
            <a:ext cx="6943963" cy="804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Process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968693" y="2149912"/>
            <a:ext cx="215265" cy="968573"/>
          </a:xfrm>
          <a:prstGeom prst="roundRect">
            <a:avLst>
              <a:gd name="adj" fmla="val 4200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3427" y="2001917"/>
            <a:ext cx="645795" cy="645795"/>
          </a:xfrm>
          <a:prstGeom prst="roundRect">
            <a:avLst>
              <a:gd name="adj" fmla="val 7079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4876" y="2163366"/>
            <a:ext cx="322898" cy="3228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14488" y="2042279"/>
            <a:ext cx="309443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14488" y="2573536"/>
            <a:ext cx="1226248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pandas, explored structure with df.info() and summary statistics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291590" y="3656767"/>
            <a:ext cx="215265" cy="968573"/>
          </a:xfrm>
          <a:prstGeom prst="roundRect">
            <a:avLst>
              <a:gd name="adj" fmla="val 4200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76325" y="3508772"/>
            <a:ext cx="645795" cy="645795"/>
          </a:xfrm>
          <a:prstGeom prst="roundRect">
            <a:avLst>
              <a:gd name="adj" fmla="val 7079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7774" y="3670221"/>
            <a:ext cx="322898" cy="3228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37385" y="3549134"/>
            <a:ext cx="309443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Cleaning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937385" y="4080391"/>
            <a:ext cx="1193958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review ratings using median by category, standardized column names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1614488" y="5163622"/>
            <a:ext cx="215265" cy="968573"/>
          </a:xfrm>
          <a:prstGeom prst="roundRect">
            <a:avLst>
              <a:gd name="adj" fmla="val 4200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399223" y="5015627"/>
            <a:ext cx="645795" cy="645795"/>
          </a:xfrm>
          <a:prstGeom prst="roundRect">
            <a:avLst>
              <a:gd name="adj" fmla="val 7079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0671" y="5177076"/>
            <a:ext cx="322898" cy="3228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260283" y="5055989"/>
            <a:ext cx="309443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2260283" y="5587246"/>
            <a:ext cx="1161669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groups, purchase frequency metrics, removed redundant columns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1937385" y="6670477"/>
            <a:ext cx="215265" cy="968573"/>
          </a:xfrm>
          <a:prstGeom prst="roundRect">
            <a:avLst>
              <a:gd name="adj" fmla="val 4200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722120" y="6522482"/>
            <a:ext cx="645795" cy="645795"/>
          </a:xfrm>
          <a:prstGeom prst="roundRect">
            <a:avLst>
              <a:gd name="adj" fmla="val 7079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3569" y="6683931"/>
            <a:ext cx="322898" cy="3228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583180" y="6562844"/>
            <a:ext cx="309443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400" dirty="0"/>
          </a:p>
        </p:txBody>
      </p:sp>
      <p:sp>
        <p:nvSpPr>
          <p:cNvPr id="22" name="Text 16"/>
          <p:cNvSpPr/>
          <p:nvPr/>
        </p:nvSpPr>
        <p:spPr>
          <a:xfrm>
            <a:off x="2583180" y="7094101"/>
            <a:ext cx="1129379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and loaded cleaned data for SQL analysis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853" y="425648"/>
            <a:ext cx="4451033" cy="578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Insights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853" y="1410414"/>
            <a:ext cx="7976949" cy="797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4089" y="1391126"/>
            <a:ext cx="267057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Gender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904089" y="1892975"/>
            <a:ext cx="5192078" cy="402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slightly higher total revenue than female customers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8904089" y="2546876"/>
            <a:ext cx="5192078" cy="26908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904089" y="2747843"/>
            <a:ext cx="267057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Analysis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904089" y="3249692"/>
            <a:ext cx="5192078" cy="402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show higher average purchase amounts vs. Standard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9051"/>
            <a:ext cx="715410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5026938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527661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 Customers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43464" y="583656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First-time buyers exploring product range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26938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66636" y="527661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 Customers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5466636" y="5836563"/>
            <a:ext cx="369701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2-5 purchases, building loyalty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26938"/>
            <a:ext cx="4196358" cy="1648897"/>
          </a:xfrm>
          <a:prstGeom prst="roundRect">
            <a:avLst>
              <a:gd name="adj" fmla="val 577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9808" y="527661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Customers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9889808" y="5836563"/>
            <a:ext cx="369701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5+ purchases, highest lifetime value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930985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Repeat buyers with 5+ purchases show significantly higher subscription rates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4838"/>
            <a:ext cx="6310908" cy="820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4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Impact</a:t>
            </a:r>
            <a:endParaRPr lang="en-US" sz="4950" dirty="0"/>
          </a:p>
        </p:txBody>
      </p:sp>
      <p:sp>
        <p:nvSpPr>
          <p:cNvPr id="3" name="Text 1"/>
          <p:cNvSpPr/>
          <p:nvPr/>
        </p:nvSpPr>
        <p:spPr>
          <a:xfrm>
            <a:off x="1508998" y="3290888"/>
            <a:ext cx="2699861" cy="548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68%</a:t>
            </a:r>
            <a:endParaRPr lang="en-US" sz="4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771" y="1919049"/>
            <a:ext cx="3292554" cy="32925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81351" y="5485805"/>
            <a:ext cx="3155394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Higher Spend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68191" y="6027658"/>
            <a:ext cx="4181713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spend more per transaction on average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965031" y="3290888"/>
            <a:ext cx="2699861" cy="548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45%</a:t>
            </a:r>
            <a:endParaRPr lang="en-US" sz="4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804" y="1919049"/>
            <a:ext cx="3292554" cy="32925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37384" y="5485805"/>
            <a:ext cx="3155394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Share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5224224" y="6027658"/>
            <a:ext cx="4181832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contribute nearly half of total revenue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421183" y="3290888"/>
            <a:ext cx="2699861" cy="548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3.2x</a:t>
            </a:r>
            <a:endParaRPr lang="en-US" sz="43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956" y="1919049"/>
            <a:ext cx="3292554" cy="32925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193536" y="5485805"/>
            <a:ext cx="3155394" cy="410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Purchase Frequency</a:t>
            </a:r>
            <a:endParaRPr lang="en-US" sz="2450" dirty="0"/>
          </a:p>
        </p:txBody>
      </p:sp>
      <p:sp>
        <p:nvSpPr>
          <p:cNvPr id="14" name="Text 9"/>
          <p:cNvSpPr/>
          <p:nvPr/>
        </p:nvSpPr>
        <p:spPr>
          <a:xfrm>
            <a:off x="9680377" y="6027658"/>
            <a:ext cx="4181832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buy more frequently than non-subscribers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1097399" y="7092315"/>
            <a:ext cx="1276481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status is a key driver of customer lifetime value and repeat purchases</a:t>
            </a:r>
            <a:endParaRPr lang="en-US" sz="1700" dirty="0"/>
          </a:p>
        </p:txBody>
      </p:sp>
      <p:sp>
        <p:nvSpPr>
          <p:cNvPr id="16" name="Shape 11"/>
          <p:cNvSpPr/>
          <p:nvPr/>
        </p:nvSpPr>
        <p:spPr>
          <a:xfrm>
            <a:off x="768191" y="6845379"/>
            <a:ext cx="30480" cy="779264"/>
          </a:xfrm>
          <a:prstGeom prst="rect">
            <a:avLst/>
          </a:prstGeom>
          <a:solidFill>
            <a:srgbClr val="FF954F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135" y="401598"/>
            <a:ext cx="4199215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11135" y="1312545"/>
            <a:ext cx="209954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11135" y="1731288"/>
            <a:ext cx="662594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products achieved highest average review ratings, driving customer satisfaction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135" y="2085499"/>
            <a:ext cx="6625947" cy="66259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0938" y="1312545"/>
            <a:ext cx="209954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 Dependency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00938" y="1731288"/>
            <a:ext cx="6625947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products show highest percentage of discounted purchases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38" y="2085499"/>
            <a:ext cx="6625947" cy="66259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1135" y="9040058"/>
            <a:ext cx="13608129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3 products identified per category based on purchase volume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356"/>
            <a:ext cx="9930289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Age Group Revenue Contribution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3117056"/>
            <a:ext cx="5691188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117056"/>
            <a:ext cx="1991916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6654998" y="3117056"/>
            <a:ext cx="5183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35%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391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25-34 Years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93790" y="4243864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revenue generation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117056"/>
            <a:ext cx="5660112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6884" y="3117056"/>
            <a:ext cx="1584722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13287018" y="3117056"/>
            <a:ext cx="5495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28%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68391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35-44 Years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7456884" y="4243864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Second largest contributor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105638"/>
            <a:ext cx="5661660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93790" y="5105638"/>
            <a:ext cx="1245513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15" name="Text 13"/>
          <p:cNvSpPr/>
          <p:nvPr/>
        </p:nvSpPr>
        <p:spPr>
          <a:xfrm>
            <a:off x="6625471" y="5105638"/>
            <a:ext cx="5479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22%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67249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18-24 Years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793790" y="6232446"/>
            <a:ext cx="637960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segment potential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5105638"/>
            <a:ext cx="5747742" cy="283488"/>
          </a:xfrm>
          <a:prstGeom prst="roundRect">
            <a:avLst>
              <a:gd name="adj" fmla="val 33606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6884" y="5105638"/>
            <a:ext cx="862132" cy="283488"/>
          </a:xfrm>
          <a:prstGeom prst="roundRect">
            <a:avLst>
              <a:gd name="adj" fmla="val 33606"/>
            </a:avLst>
          </a:prstGeom>
          <a:solidFill>
            <a:srgbClr val="FF954F"/>
          </a:solidFill>
          <a:ln/>
        </p:spPr>
      </p:sp>
      <p:sp>
        <p:nvSpPr>
          <p:cNvPr id="20" name="Text 18"/>
          <p:cNvSpPr/>
          <p:nvPr/>
        </p:nvSpPr>
        <p:spPr>
          <a:xfrm>
            <a:off x="13374648" y="5105638"/>
            <a:ext cx="46196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15%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456884" y="567249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45+ Years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7456884" y="6232446"/>
            <a:ext cx="637972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Stable customer base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3313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Dashboard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2931200"/>
            <a:ext cx="7556421" cy="1664137"/>
          </a:xfrm>
          <a:prstGeom prst="roundRect">
            <a:avLst>
              <a:gd name="adj" fmla="val 5725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18849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Real-Time Insights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051084" y="3748445"/>
            <a:ext cx="704183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revenue, customer segments, and product performance dynamically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822150"/>
            <a:ext cx="7556421" cy="1664137"/>
          </a:xfrm>
          <a:prstGeom prst="roundRect">
            <a:avLst>
              <a:gd name="adj" fmla="val 5725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084" y="5079444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Visual Storytelling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051084" y="5639395"/>
            <a:ext cx="7041832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charts reveal patterns in shopping behavior and preferences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2025-11-14T22:07:43Z</dcterms:created>
  <dcterms:modified xsi:type="dcterms:W3CDTF">2025-11-14T22:07:43Z</dcterms:modified>
</cp:coreProperties>
</file>